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592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80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715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71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21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53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36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82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67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397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459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92F2C-ADE7-45D7-BC24-9C9D1A3C7516}" type="datetimeFigureOut">
              <a:rPr lang="it-IT" smtClean="0"/>
              <a:t>17/01/2022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35BD1-2FD2-412F-8854-70D87951F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03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45"/>
          <a:stretch/>
        </p:blipFill>
        <p:spPr>
          <a:xfrm>
            <a:off x="2310383" y="-67108"/>
            <a:ext cx="2237234" cy="1171513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188640" y="1423735"/>
            <a:ext cx="648072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/>
              <a:t>Scuola Biennale di Formazione in</a:t>
            </a:r>
            <a:endParaRPr lang="it-IT" sz="1400" dirty="0"/>
          </a:p>
          <a:p>
            <a:pPr algn="ctr"/>
            <a:r>
              <a:rPr lang="it-IT" sz="1400" b="1" dirty="0"/>
              <a:t>CLINICA PSICO-ONCOLOGICA </a:t>
            </a:r>
            <a:endParaRPr lang="it-IT" sz="1400" dirty="0"/>
          </a:p>
          <a:p>
            <a:pPr algn="ctr"/>
            <a:r>
              <a:rPr lang="it-IT" sz="1400" b="1" dirty="0"/>
              <a:t> Anno accademico </a:t>
            </a:r>
            <a:r>
              <a:rPr lang="it-IT" sz="1400" b="1" dirty="0" smtClean="0"/>
              <a:t>2022 </a:t>
            </a:r>
            <a:r>
              <a:rPr lang="it-IT" sz="1400" b="1" dirty="0"/>
              <a:t>– </a:t>
            </a:r>
            <a:r>
              <a:rPr lang="it-IT" sz="1400" b="1" dirty="0" smtClean="0"/>
              <a:t>2023</a:t>
            </a:r>
            <a:endParaRPr lang="it-IT" sz="1100" dirty="0"/>
          </a:p>
          <a:p>
            <a:r>
              <a:rPr lang="it-IT" sz="1100" b="1" dirty="0"/>
              <a:t> </a:t>
            </a:r>
            <a:endParaRPr lang="it-IT" sz="1100" dirty="0"/>
          </a:p>
          <a:p>
            <a:pPr algn="r"/>
            <a:r>
              <a:rPr lang="it-IT" sz="1100" b="1" dirty="0"/>
              <a:t>Al Direttore della Scuola </a:t>
            </a:r>
            <a:endParaRPr lang="it-IT" sz="1100" dirty="0"/>
          </a:p>
          <a:p>
            <a:pPr algn="r"/>
            <a:r>
              <a:rPr lang="it-IT" sz="1100" b="1" smtClean="0"/>
              <a:t>Società </a:t>
            </a:r>
            <a:r>
              <a:rPr lang="it-IT" sz="1100" b="1" dirty="0"/>
              <a:t>Italiana di </a:t>
            </a:r>
            <a:r>
              <a:rPr lang="it-IT" sz="1100" b="1" dirty="0" err="1"/>
              <a:t>Psico</a:t>
            </a:r>
            <a:r>
              <a:rPr lang="it-IT" sz="1100" b="1" dirty="0"/>
              <a:t>-Oncologia </a:t>
            </a:r>
            <a:endParaRPr lang="it-IT" sz="1100" b="1" dirty="0" smtClean="0"/>
          </a:p>
          <a:p>
            <a:pPr algn="ctr"/>
            <a:endParaRPr lang="it-IT" sz="1100" b="1" dirty="0" smtClean="0"/>
          </a:p>
        </p:txBody>
      </p:sp>
      <p:sp>
        <p:nvSpPr>
          <p:cNvPr id="7" name="Rettangolo 6"/>
          <p:cNvSpPr/>
          <p:nvPr/>
        </p:nvSpPr>
        <p:spPr>
          <a:xfrm>
            <a:off x="129097" y="5313040"/>
            <a:ext cx="662473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b="1" dirty="0" smtClean="0"/>
              <a:t>Chiede di essere ammesso/a alla Scuola Biennale di Formazione</a:t>
            </a:r>
            <a:endParaRPr lang="it-IT" sz="1100" dirty="0" smtClean="0"/>
          </a:p>
          <a:p>
            <a:pPr algn="ctr"/>
            <a:r>
              <a:rPr lang="it-IT" sz="1100" b="1" dirty="0" smtClean="0"/>
              <a:t>in Clinica </a:t>
            </a:r>
            <a:r>
              <a:rPr lang="it-IT" sz="1100" b="1" dirty="0" err="1" smtClean="0"/>
              <a:t>Psico</a:t>
            </a:r>
            <a:r>
              <a:rPr lang="it-IT" sz="1100" b="1" dirty="0" smtClean="0"/>
              <a:t>-Oncologica per l'</a:t>
            </a:r>
            <a:r>
              <a:rPr lang="it-IT" sz="1100" b="1" dirty="0" err="1" smtClean="0"/>
              <a:t>a.a</a:t>
            </a:r>
            <a:r>
              <a:rPr lang="it-IT" sz="1100" b="1" dirty="0" smtClean="0"/>
              <a:t>. 2022/2023.</a:t>
            </a:r>
            <a:endParaRPr lang="it-IT" sz="1100" dirty="0" smtClean="0"/>
          </a:p>
          <a:p>
            <a:pPr algn="ctr"/>
            <a:r>
              <a:rPr lang="it-IT" sz="1100" i="1" dirty="0" smtClean="0"/>
              <a:t> </a:t>
            </a:r>
            <a:endParaRPr lang="it-IT" sz="1100" dirty="0" smtClean="0"/>
          </a:p>
          <a:p>
            <a:r>
              <a:rPr lang="it-IT" sz="1100" i="1" dirty="0" smtClean="0"/>
              <a:t>A tal fine, allega alla presente in formato PDF: </a:t>
            </a:r>
            <a:endParaRPr lang="it-IT" sz="1100" dirty="0" smtClean="0"/>
          </a:p>
          <a:p>
            <a:pPr marL="177800" lvl="0" indent="177800">
              <a:buFont typeface="Arial" panose="020B0604020202020204" pitchFamily="34" charset="0"/>
              <a:buChar char="•"/>
            </a:pPr>
            <a:r>
              <a:rPr lang="it-IT" sz="1100" dirty="0" smtClean="0"/>
              <a:t>Fotocopia di un documento d’identità valido (Carta d’Identità - Passaporto); </a:t>
            </a:r>
          </a:p>
          <a:p>
            <a:pPr marL="177800" lvl="0" indent="177800">
              <a:buFont typeface="Arial" panose="020B0604020202020204" pitchFamily="34" charset="0"/>
              <a:buChar char="•"/>
            </a:pPr>
            <a:r>
              <a:rPr lang="it-IT" sz="1100" dirty="0" smtClean="0"/>
              <a:t>Fotocopia del Codice Fiscale; </a:t>
            </a:r>
          </a:p>
          <a:p>
            <a:pPr marL="177800" lvl="0" indent="177800">
              <a:buFont typeface="Arial" panose="020B0604020202020204" pitchFamily="34" charset="0"/>
              <a:buChar char="•"/>
            </a:pPr>
            <a:r>
              <a:rPr lang="it-IT" sz="1100" dirty="0" smtClean="0"/>
              <a:t>Curriculum vitae in formato europeo;</a:t>
            </a:r>
          </a:p>
          <a:p>
            <a:pPr marL="177800" lvl="0" indent="177800">
              <a:buFont typeface="Arial" panose="020B0604020202020204" pitchFamily="34" charset="0"/>
              <a:buChar char="•"/>
            </a:pPr>
            <a:r>
              <a:rPr lang="it-IT" sz="1100" dirty="0" smtClean="0"/>
              <a:t>Autocertificazione di conseguimento Laurea</a:t>
            </a:r>
          </a:p>
          <a:p>
            <a:pPr marL="177800" lvl="0" indent="177800">
              <a:buFont typeface="Arial" panose="020B0604020202020204" pitchFamily="34" charset="0"/>
              <a:buChar char="•"/>
            </a:pPr>
            <a:r>
              <a:rPr lang="it-IT" sz="1100" dirty="0" smtClean="0"/>
              <a:t>Autocertificazione di eventuale iscrizione ad una Scuola di Psicoterapia con specificazione dell’anno in corso </a:t>
            </a:r>
          </a:p>
          <a:p>
            <a:pPr marL="177800" lvl="0" indent="177800">
              <a:buFont typeface="Arial" panose="020B0604020202020204" pitchFamily="34" charset="0"/>
              <a:buChar char="•"/>
            </a:pPr>
            <a:r>
              <a:rPr lang="it-IT" sz="1100" dirty="0" smtClean="0"/>
              <a:t>Autocertificazione di eventuali altri titoli valutabili ai fini del punteggio per la graduatoria di merito.</a:t>
            </a:r>
          </a:p>
          <a:p>
            <a:r>
              <a:rPr lang="it-IT" sz="1100" dirty="0" smtClean="0"/>
              <a:t> </a:t>
            </a:r>
          </a:p>
          <a:p>
            <a:pPr lvl="0"/>
            <a:r>
              <a:rPr lang="it-IT" sz="1100" dirty="0" smtClean="0"/>
              <a:t> </a:t>
            </a:r>
            <a:r>
              <a:rPr lang="it-IT" sz="1100" dirty="0">
                <a:solidFill>
                  <a:prstClr val="black"/>
                </a:solidFill>
              </a:rPr>
              <a:t>Il /La sottoscritto/a dichiara di aver letto e di approvare in ogni suo punto il bando di ammissione  alla Scuola Biennale di Formazione in Clinica </a:t>
            </a:r>
            <a:r>
              <a:rPr lang="it-IT" sz="1100" dirty="0" err="1">
                <a:solidFill>
                  <a:prstClr val="black"/>
                </a:solidFill>
              </a:rPr>
              <a:t>Psico</a:t>
            </a:r>
            <a:r>
              <a:rPr lang="it-IT" sz="1100" dirty="0">
                <a:solidFill>
                  <a:prstClr val="black"/>
                </a:solidFill>
              </a:rPr>
              <a:t>-Oncologica, di essere in possesso di tutti i requisiti ivi previsti e di essere consapevole che, ai sensi del </a:t>
            </a:r>
            <a:r>
              <a:rPr lang="it-IT" sz="1100" dirty="0" err="1">
                <a:solidFill>
                  <a:prstClr val="black"/>
                </a:solidFill>
              </a:rPr>
              <a:t>D.Lgs.</a:t>
            </a:r>
            <a:r>
              <a:rPr lang="it-IT" sz="1100" dirty="0">
                <a:solidFill>
                  <a:prstClr val="black"/>
                </a:solidFill>
              </a:rPr>
              <a:t> 445/2000, il rilascio di dichiarazioni false o incomplete costituisce un reato penale. </a:t>
            </a:r>
          </a:p>
          <a:p>
            <a:pPr lvl="0"/>
            <a:r>
              <a:rPr lang="it-IT" sz="1100" dirty="0">
                <a:solidFill>
                  <a:prstClr val="black"/>
                </a:solidFill>
              </a:rPr>
              <a:t> </a:t>
            </a:r>
          </a:p>
          <a:p>
            <a:pPr lvl="0"/>
            <a:r>
              <a:rPr lang="it-IT" sz="1100" dirty="0">
                <a:solidFill>
                  <a:prstClr val="black"/>
                </a:solidFill>
              </a:rPr>
              <a:t>Autorizza espressamente, ai sensi del </a:t>
            </a:r>
            <a:r>
              <a:rPr lang="it-IT" sz="1100" dirty="0" err="1">
                <a:solidFill>
                  <a:prstClr val="black"/>
                </a:solidFill>
              </a:rPr>
              <a:t>D.Lgs.</a:t>
            </a:r>
            <a:r>
              <a:rPr lang="it-IT" sz="1100" dirty="0">
                <a:solidFill>
                  <a:prstClr val="black"/>
                </a:solidFill>
              </a:rPr>
              <a:t> 196/03, al trattamento dei propri dati personali e dichiara di essere a conoscenza dei diritti spettanti secondo il disposto dell’articolo 13.</a:t>
            </a:r>
          </a:p>
          <a:p>
            <a:pPr lvl="0"/>
            <a:r>
              <a:rPr lang="it-IT" sz="1100" dirty="0">
                <a:solidFill>
                  <a:prstClr val="black"/>
                </a:solidFill>
              </a:rPr>
              <a:t> </a:t>
            </a:r>
          </a:p>
          <a:p>
            <a:pPr lvl="0"/>
            <a:r>
              <a:rPr lang="it-IT" sz="1100" dirty="0">
                <a:solidFill>
                  <a:prstClr val="black"/>
                </a:solidFill>
              </a:rPr>
              <a:t> </a:t>
            </a:r>
          </a:p>
          <a:p>
            <a:pPr lvl="0"/>
            <a:r>
              <a:rPr lang="it-IT" sz="1100" dirty="0">
                <a:solidFill>
                  <a:prstClr val="black"/>
                </a:solidFill>
              </a:rPr>
              <a:t>Data </a:t>
            </a:r>
            <a:r>
              <a:rPr lang="it-IT" sz="1100" dirty="0" smtClean="0">
                <a:solidFill>
                  <a:prstClr val="black"/>
                </a:solidFill>
              </a:rPr>
              <a:t>________________</a:t>
            </a:r>
          </a:p>
          <a:p>
            <a:pPr lvl="0" algn="r"/>
            <a:r>
              <a:rPr lang="it-IT" sz="1100" dirty="0" smtClean="0">
                <a:solidFill>
                  <a:prstClr val="black"/>
                </a:solidFill>
              </a:rPr>
              <a:t>______________________________ </a:t>
            </a:r>
          </a:p>
          <a:p>
            <a:pPr lvl="0" algn="r"/>
            <a:r>
              <a:rPr lang="it-IT" sz="1100" b="1" dirty="0" smtClean="0">
                <a:solidFill>
                  <a:prstClr val="black"/>
                </a:solidFill>
              </a:rPr>
              <a:t>Firma </a:t>
            </a:r>
            <a:r>
              <a:rPr lang="it-IT" sz="1100" b="1" dirty="0">
                <a:solidFill>
                  <a:prstClr val="black"/>
                </a:solidFill>
              </a:rPr>
              <a:t>autografa del/la dichiarante</a:t>
            </a:r>
            <a:endParaRPr lang="it-IT" sz="1100" dirty="0">
              <a:solidFill>
                <a:prstClr val="black"/>
              </a:solidFill>
            </a:endParaRPr>
          </a:p>
          <a:p>
            <a:pPr lvl="0" algn="r"/>
            <a:r>
              <a:rPr lang="it-IT" sz="1100" b="1" dirty="0">
                <a:solidFill>
                  <a:prstClr val="black"/>
                </a:solidFill>
              </a:rPr>
              <a:t>                   (per esteso e leggibile</a:t>
            </a:r>
            <a:r>
              <a:rPr lang="it-IT" sz="1100" b="1" dirty="0" smtClean="0">
                <a:solidFill>
                  <a:prstClr val="black"/>
                </a:solidFill>
              </a:rPr>
              <a:t>)</a:t>
            </a:r>
            <a:endParaRPr lang="it-IT" sz="1100" b="1" dirty="0">
              <a:solidFill>
                <a:prstClr val="black"/>
              </a:solidFill>
            </a:endParaRPr>
          </a:p>
          <a:p>
            <a:pPr lvl="0" algn="r"/>
            <a:endParaRPr lang="it-IT" sz="1200" b="1" dirty="0">
              <a:solidFill>
                <a:prstClr val="black"/>
              </a:solidFill>
            </a:endParaRPr>
          </a:p>
          <a:p>
            <a:pPr lvl="0"/>
            <a:r>
              <a:rPr lang="it-IT" sz="1200" b="1" dirty="0">
                <a:solidFill>
                  <a:prstClr val="black"/>
                </a:solidFill>
              </a:rPr>
              <a:t>Da inviare a: segreteria.scuolasipo@gmail.com</a:t>
            </a:r>
            <a:endParaRPr lang="it-IT" sz="1200" dirty="0">
              <a:solidFill>
                <a:prstClr val="black"/>
              </a:solidFill>
            </a:endParaRPr>
          </a:p>
          <a:p>
            <a:endParaRPr lang="it-IT" sz="11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257623" y="1060132"/>
            <a:ext cx="2342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>
                <a:solidFill>
                  <a:srgbClr val="008080"/>
                </a:solidFill>
              </a:rPr>
              <a:t>Società Italiana di </a:t>
            </a:r>
            <a:r>
              <a:rPr lang="it-IT" sz="1100" b="1" dirty="0" err="1" smtClean="0">
                <a:solidFill>
                  <a:srgbClr val="008080"/>
                </a:solidFill>
              </a:rPr>
              <a:t>Psico</a:t>
            </a:r>
            <a:r>
              <a:rPr lang="it-IT" sz="1100" b="1" dirty="0" smtClean="0">
                <a:solidFill>
                  <a:srgbClr val="008080"/>
                </a:solidFill>
              </a:rPr>
              <a:t>-Oncologia</a:t>
            </a:r>
            <a:endParaRPr lang="it-IT" sz="1100" b="1" dirty="0">
              <a:solidFill>
                <a:srgbClr val="008080"/>
              </a:solidFill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458980"/>
              </p:ext>
            </p:extLst>
          </p:nvPr>
        </p:nvGraphicFramePr>
        <p:xfrm>
          <a:off x="136123" y="2792760"/>
          <a:ext cx="6624736" cy="2499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9592"/>
                <a:gridCol w="976672"/>
                <a:gridCol w="936104"/>
                <a:gridCol w="3312368"/>
              </a:tblGrid>
              <a:tr h="225763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Il/La sottoscritto/a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nato/a </a:t>
                      </a:r>
                      <a:r>
                        <a:rPr lang="it-IT" sz="1100" dirty="0" err="1" smtClean="0"/>
                        <a:t>a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il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Nazionalità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residente in 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Via                                                                         </a:t>
                      </a:r>
                      <a:r>
                        <a:rPr lang="it-IT" sz="1100" dirty="0" err="1" smtClean="0"/>
                        <a:t>c.a.p.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1844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Recapito per</a:t>
                      </a:r>
                      <a:r>
                        <a:rPr lang="it-IT" sz="1100" baseline="0" dirty="0" smtClean="0"/>
                        <a:t> </a:t>
                      </a:r>
                      <a:r>
                        <a:rPr lang="it-IT" sz="1100" dirty="0" smtClean="0"/>
                        <a:t>comunicazioni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CAP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CF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telefono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fax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cell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E-mail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 gridSpan="3"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in possesso della laurea in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conseguita in data 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63">
                <a:tc gridSpan="3">
                  <a:txBody>
                    <a:bodyPr/>
                    <a:lstStyle/>
                    <a:p>
                      <a:pPr algn="l"/>
                      <a:r>
                        <a:rPr lang="it-IT" sz="1100" dirty="0" smtClean="0"/>
                        <a:t>presso l’Università degli Studi di</a:t>
                      </a:r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it-IT" sz="11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564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67</Words>
  <Application>Microsoft Office PowerPoint</Application>
  <PresentationFormat>A4 (21x29,7 cm)</PresentationFormat>
  <Paragraphs>45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Gabriella De Benedetta</cp:lastModifiedBy>
  <cp:revision>13</cp:revision>
  <dcterms:created xsi:type="dcterms:W3CDTF">2017-11-30T09:36:55Z</dcterms:created>
  <dcterms:modified xsi:type="dcterms:W3CDTF">2022-01-17T13:33:30Z</dcterms:modified>
</cp:coreProperties>
</file>